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F90469-B4AF-407F-91CA-BA29AE89A582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FFE4E1E-C3BB-4F1B-828A-8A20804314DE}">
      <dgm:prSet phldrT="[نص]"/>
      <dgm:spPr/>
      <dgm:t>
        <a:bodyPr/>
        <a:lstStyle/>
        <a:p>
          <a:r>
            <a:rPr lang="ar-SA" dirty="0"/>
            <a:t>مدرسة  المدخل/ التقليدي </a:t>
          </a:r>
          <a:endParaRPr lang="en-US" dirty="0"/>
        </a:p>
      </dgm:t>
    </dgm:pt>
    <dgm:pt modelId="{E69D38DA-84CA-469E-8614-15D85D7CA280}" type="parTrans" cxnId="{3A45E3F6-A178-44E8-8E78-907465FF524A}">
      <dgm:prSet/>
      <dgm:spPr/>
      <dgm:t>
        <a:bodyPr/>
        <a:lstStyle/>
        <a:p>
          <a:endParaRPr lang="en-US"/>
        </a:p>
      </dgm:t>
    </dgm:pt>
    <dgm:pt modelId="{889E5187-6654-406A-920E-412A8AD87DBA}" type="sibTrans" cxnId="{3A45E3F6-A178-44E8-8E78-907465FF524A}">
      <dgm:prSet/>
      <dgm:spPr/>
      <dgm:t>
        <a:bodyPr/>
        <a:lstStyle/>
        <a:p>
          <a:endParaRPr lang="en-US"/>
        </a:p>
      </dgm:t>
    </dgm:pt>
    <dgm:pt modelId="{AE2634B1-4AAC-4285-9CE0-45AAEC851524}">
      <dgm:prSet phldrT="[نص]"/>
      <dgm:spPr/>
      <dgm:t>
        <a:bodyPr/>
        <a:lstStyle/>
        <a:p>
          <a:r>
            <a:rPr lang="ar-SA" dirty="0"/>
            <a:t>مدرسة المدخل / السلوكي </a:t>
          </a:r>
          <a:endParaRPr lang="en-US" dirty="0"/>
        </a:p>
      </dgm:t>
    </dgm:pt>
    <dgm:pt modelId="{4B66C6C6-B9F2-463A-B8ED-AF4F68C1CE9E}" type="parTrans" cxnId="{81A64CE1-8666-45CA-8A77-22D60D7D0B80}">
      <dgm:prSet/>
      <dgm:spPr/>
      <dgm:t>
        <a:bodyPr/>
        <a:lstStyle/>
        <a:p>
          <a:endParaRPr lang="en-US"/>
        </a:p>
      </dgm:t>
    </dgm:pt>
    <dgm:pt modelId="{A38B1B28-ECCA-428B-84AF-9C8E680BE1BF}" type="sibTrans" cxnId="{81A64CE1-8666-45CA-8A77-22D60D7D0B80}">
      <dgm:prSet/>
      <dgm:spPr/>
      <dgm:t>
        <a:bodyPr/>
        <a:lstStyle/>
        <a:p>
          <a:endParaRPr lang="en-US"/>
        </a:p>
      </dgm:t>
    </dgm:pt>
    <dgm:pt modelId="{BDFB50B7-5ACB-42DE-AF51-7CE268704958}">
      <dgm:prSet phldrT="[نص]"/>
      <dgm:spPr/>
      <dgm:t>
        <a:bodyPr/>
        <a:lstStyle/>
        <a:p>
          <a:r>
            <a:rPr lang="ar-SA" dirty="0"/>
            <a:t>مدخل / صنع القرارات والمعلومات</a:t>
          </a:r>
          <a:endParaRPr lang="en-US" dirty="0"/>
        </a:p>
      </dgm:t>
    </dgm:pt>
    <dgm:pt modelId="{FD935D6C-CEBE-4443-A5BE-3776B7593E22}" type="parTrans" cxnId="{4078E168-387C-47D5-AB20-10786CB58695}">
      <dgm:prSet/>
      <dgm:spPr/>
      <dgm:t>
        <a:bodyPr/>
        <a:lstStyle/>
        <a:p>
          <a:endParaRPr lang="en-US"/>
        </a:p>
      </dgm:t>
    </dgm:pt>
    <dgm:pt modelId="{C57D6CFC-C743-4D6F-8069-E1E9171763EA}" type="sibTrans" cxnId="{4078E168-387C-47D5-AB20-10786CB58695}">
      <dgm:prSet/>
      <dgm:spPr/>
      <dgm:t>
        <a:bodyPr/>
        <a:lstStyle/>
        <a:p>
          <a:endParaRPr lang="en-US"/>
        </a:p>
      </dgm:t>
    </dgm:pt>
    <dgm:pt modelId="{8B71B3F1-071A-4B42-8BEE-8FD231BC92FB}">
      <dgm:prSet phldrT="[نص]"/>
      <dgm:spPr/>
      <dgm:t>
        <a:bodyPr/>
        <a:lstStyle/>
        <a:p>
          <a:r>
            <a:rPr lang="ar-SA" dirty="0"/>
            <a:t>مدخل / إدارة النظم</a:t>
          </a:r>
          <a:endParaRPr lang="en-US" dirty="0"/>
        </a:p>
      </dgm:t>
    </dgm:pt>
    <dgm:pt modelId="{4284CBF3-FE16-4FDB-A78F-4D63E95D5DFC}" type="parTrans" cxnId="{C6B698C9-5664-43EB-8206-F183423BF85A}">
      <dgm:prSet/>
      <dgm:spPr/>
      <dgm:t>
        <a:bodyPr/>
        <a:lstStyle/>
        <a:p>
          <a:endParaRPr lang="en-US"/>
        </a:p>
      </dgm:t>
    </dgm:pt>
    <dgm:pt modelId="{F044620E-61AE-4D21-B85E-572E76371985}" type="sibTrans" cxnId="{C6B698C9-5664-43EB-8206-F183423BF85A}">
      <dgm:prSet/>
      <dgm:spPr/>
      <dgm:t>
        <a:bodyPr/>
        <a:lstStyle/>
        <a:p>
          <a:endParaRPr lang="en-US"/>
        </a:p>
      </dgm:t>
    </dgm:pt>
    <dgm:pt modelId="{5B56AA5B-1E37-46C2-8685-8352FAB77551}">
      <dgm:prSet phldrT="[نص]"/>
      <dgm:spPr/>
      <dgm:t>
        <a:bodyPr/>
        <a:lstStyle/>
        <a:p>
          <a:r>
            <a:rPr lang="ar-SA" dirty="0"/>
            <a:t>مدخل الإدارة الشرطية – </a:t>
          </a:r>
          <a:r>
            <a:rPr lang="ar-SA" dirty="0" err="1"/>
            <a:t>الموقفية</a:t>
          </a:r>
          <a:endParaRPr lang="en-US" dirty="0"/>
        </a:p>
      </dgm:t>
    </dgm:pt>
    <dgm:pt modelId="{6FCB03BE-2EB6-42F9-9FC8-E4FD5F76750E}" type="parTrans" cxnId="{B4EFF4D1-43F2-4735-99AC-9A0A222B93BC}">
      <dgm:prSet/>
      <dgm:spPr/>
      <dgm:t>
        <a:bodyPr/>
        <a:lstStyle/>
        <a:p>
          <a:endParaRPr lang="en-US"/>
        </a:p>
      </dgm:t>
    </dgm:pt>
    <dgm:pt modelId="{8531FE8D-8D72-4F70-96F9-BFB907CC2397}" type="sibTrans" cxnId="{B4EFF4D1-43F2-4735-99AC-9A0A222B93BC}">
      <dgm:prSet/>
      <dgm:spPr/>
      <dgm:t>
        <a:bodyPr/>
        <a:lstStyle/>
        <a:p>
          <a:endParaRPr lang="en-US"/>
        </a:p>
      </dgm:t>
    </dgm:pt>
    <dgm:pt modelId="{A462F164-5D64-4E9F-ADC0-DFA880D72999}" type="pres">
      <dgm:prSet presAssocID="{E7F90469-B4AF-407F-91CA-BA29AE89A582}" presName="cycle" presStyleCnt="0">
        <dgm:presLayoutVars>
          <dgm:dir/>
          <dgm:resizeHandles val="exact"/>
        </dgm:presLayoutVars>
      </dgm:prSet>
      <dgm:spPr/>
    </dgm:pt>
    <dgm:pt modelId="{939F00B7-C5FB-4347-ABEB-AA8DDD7B927E}" type="pres">
      <dgm:prSet presAssocID="{5FFE4E1E-C3BB-4F1B-828A-8A20804314DE}" presName="node" presStyleLbl="node1" presStyleIdx="0" presStyleCnt="5" custScaleX="139832">
        <dgm:presLayoutVars>
          <dgm:bulletEnabled val="1"/>
        </dgm:presLayoutVars>
      </dgm:prSet>
      <dgm:spPr/>
    </dgm:pt>
    <dgm:pt modelId="{303158C5-7282-47B7-8C08-8C28174FA833}" type="pres">
      <dgm:prSet presAssocID="{5FFE4E1E-C3BB-4F1B-828A-8A20804314DE}" presName="spNode" presStyleCnt="0"/>
      <dgm:spPr/>
    </dgm:pt>
    <dgm:pt modelId="{86DEA028-8DE9-4328-AE1F-DAC12AED06F1}" type="pres">
      <dgm:prSet presAssocID="{889E5187-6654-406A-920E-412A8AD87DBA}" presName="sibTrans" presStyleLbl="sibTrans1D1" presStyleIdx="0" presStyleCnt="5"/>
      <dgm:spPr/>
    </dgm:pt>
    <dgm:pt modelId="{281628A4-6A0A-4125-8DE6-41851EAB5648}" type="pres">
      <dgm:prSet presAssocID="{AE2634B1-4AAC-4285-9CE0-45AAEC851524}" presName="node" presStyleLbl="node1" presStyleIdx="1" presStyleCnt="5" custScaleX="164713">
        <dgm:presLayoutVars>
          <dgm:bulletEnabled val="1"/>
        </dgm:presLayoutVars>
      </dgm:prSet>
      <dgm:spPr/>
    </dgm:pt>
    <dgm:pt modelId="{2E9E4809-94C6-4586-896A-45BFFC3C0B36}" type="pres">
      <dgm:prSet presAssocID="{AE2634B1-4AAC-4285-9CE0-45AAEC851524}" presName="spNode" presStyleCnt="0"/>
      <dgm:spPr/>
    </dgm:pt>
    <dgm:pt modelId="{E2102F72-1087-4692-A04B-F5A59B04254A}" type="pres">
      <dgm:prSet presAssocID="{A38B1B28-ECCA-428B-84AF-9C8E680BE1BF}" presName="sibTrans" presStyleLbl="sibTrans1D1" presStyleIdx="1" presStyleCnt="5"/>
      <dgm:spPr/>
    </dgm:pt>
    <dgm:pt modelId="{6F008499-D3B1-46AB-A21D-C3489A7FD80E}" type="pres">
      <dgm:prSet presAssocID="{BDFB50B7-5ACB-42DE-AF51-7CE268704958}" presName="node" presStyleLbl="node1" presStyleIdx="2" presStyleCnt="5" custScaleX="161735" custRadScaleRad="109481" custRadScaleInc="-28385">
        <dgm:presLayoutVars>
          <dgm:bulletEnabled val="1"/>
        </dgm:presLayoutVars>
      </dgm:prSet>
      <dgm:spPr/>
    </dgm:pt>
    <dgm:pt modelId="{E93945C9-E256-45EC-8C33-B012B17F91DB}" type="pres">
      <dgm:prSet presAssocID="{BDFB50B7-5ACB-42DE-AF51-7CE268704958}" presName="spNode" presStyleCnt="0"/>
      <dgm:spPr/>
    </dgm:pt>
    <dgm:pt modelId="{28F46E6C-FA28-497C-87F8-FC229E9E9648}" type="pres">
      <dgm:prSet presAssocID="{C57D6CFC-C743-4D6F-8069-E1E9171763EA}" presName="sibTrans" presStyleLbl="sibTrans1D1" presStyleIdx="2" presStyleCnt="5"/>
      <dgm:spPr/>
    </dgm:pt>
    <dgm:pt modelId="{A1DB9369-9B1C-41A2-803E-960C7ACCF569}" type="pres">
      <dgm:prSet presAssocID="{8B71B3F1-071A-4B42-8BEE-8FD231BC92FB}" presName="node" presStyleLbl="node1" presStyleIdx="3" presStyleCnt="5" custScaleX="167704" custRadScaleRad="122264" custRadScaleInc="50840">
        <dgm:presLayoutVars>
          <dgm:bulletEnabled val="1"/>
        </dgm:presLayoutVars>
      </dgm:prSet>
      <dgm:spPr/>
    </dgm:pt>
    <dgm:pt modelId="{A00D0B5E-439B-43A0-AA67-B074AA72A296}" type="pres">
      <dgm:prSet presAssocID="{8B71B3F1-071A-4B42-8BEE-8FD231BC92FB}" presName="spNode" presStyleCnt="0"/>
      <dgm:spPr/>
    </dgm:pt>
    <dgm:pt modelId="{34F5FAA0-3988-4163-B7E0-ECFF18CE741F}" type="pres">
      <dgm:prSet presAssocID="{F044620E-61AE-4D21-B85E-572E76371985}" presName="sibTrans" presStyleLbl="sibTrans1D1" presStyleIdx="3" presStyleCnt="5"/>
      <dgm:spPr/>
    </dgm:pt>
    <dgm:pt modelId="{8D1ED15C-F2B8-48B4-924C-0BE13E4113A8}" type="pres">
      <dgm:prSet presAssocID="{5B56AA5B-1E37-46C2-8685-8352FAB77551}" presName="node" presStyleLbl="node1" presStyleIdx="4" presStyleCnt="5" custScaleX="136161">
        <dgm:presLayoutVars>
          <dgm:bulletEnabled val="1"/>
        </dgm:presLayoutVars>
      </dgm:prSet>
      <dgm:spPr/>
    </dgm:pt>
    <dgm:pt modelId="{CB1E9AFD-08D1-4B5B-A865-3F97BBD07544}" type="pres">
      <dgm:prSet presAssocID="{5B56AA5B-1E37-46C2-8685-8352FAB77551}" presName="spNode" presStyleCnt="0"/>
      <dgm:spPr/>
    </dgm:pt>
    <dgm:pt modelId="{9D2AD5E8-2219-44FA-B345-C442B6B6D3F0}" type="pres">
      <dgm:prSet presAssocID="{8531FE8D-8D72-4F70-96F9-BFB907CC2397}" presName="sibTrans" presStyleLbl="sibTrans1D1" presStyleIdx="4" presStyleCnt="5"/>
      <dgm:spPr/>
    </dgm:pt>
  </dgm:ptLst>
  <dgm:cxnLst>
    <dgm:cxn modelId="{48875207-493E-46CE-8FEA-638EAF52EE59}" type="presOf" srcId="{A38B1B28-ECCA-428B-84AF-9C8E680BE1BF}" destId="{E2102F72-1087-4692-A04B-F5A59B04254A}" srcOrd="0" destOrd="0" presId="urn:microsoft.com/office/officeart/2005/8/layout/cycle5"/>
    <dgm:cxn modelId="{70B9D70A-29A6-4AE8-801C-3B3EE40035F5}" type="presOf" srcId="{F044620E-61AE-4D21-B85E-572E76371985}" destId="{34F5FAA0-3988-4163-B7E0-ECFF18CE741F}" srcOrd="0" destOrd="0" presId="urn:microsoft.com/office/officeart/2005/8/layout/cycle5"/>
    <dgm:cxn modelId="{AB4FA41C-42A1-4B9D-A6F6-CF1360E6D29E}" type="presOf" srcId="{8531FE8D-8D72-4F70-96F9-BFB907CC2397}" destId="{9D2AD5E8-2219-44FA-B345-C442B6B6D3F0}" srcOrd="0" destOrd="0" presId="urn:microsoft.com/office/officeart/2005/8/layout/cycle5"/>
    <dgm:cxn modelId="{D5E0B31E-6F16-45E5-B682-DFCA01BCB371}" type="presOf" srcId="{BDFB50B7-5ACB-42DE-AF51-7CE268704958}" destId="{6F008499-D3B1-46AB-A21D-C3489A7FD80E}" srcOrd="0" destOrd="0" presId="urn:microsoft.com/office/officeart/2005/8/layout/cycle5"/>
    <dgm:cxn modelId="{E23D0F3D-C7F1-490F-923C-843959EF5430}" type="presOf" srcId="{5FFE4E1E-C3BB-4F1B-828A-8A20804314DE}" destId="{939F00B7-C5FB-4347-ABEB-AA8DDD7B927E}" srcOrd="0" destOrd="0" presId="urn:microsoft.com/office/officeart/2005/8/layout/cycle5"/>
    <dgm:cxn modelId="{7A51C33F-2B6D-4B7F-AA2D-A9BC1DF87D76}" type="presOf" srcId="{C57D6CFC-C743-4D6F-8069-E1E9171763EA}" destId="{28F46E6C-FA28-497C-87F8-FC229E9E9648}" srcOrd="0" destOrd="0" presId="urn:microsoft.com/office/officeart/2005/8/layout/cycle5"/>
    <dgm:cxn modelId="{4078E168-387C-47D5-AB20-10786CB58695}" srcId="{E7F90469-B4AF-407F-91CA-BA29AE89A582}" destId="{BDFB50B7-5ACB-42DE-AF51-7CE268704958}" srcOrd="2" destOrd="0" parTransId="{FD935D6C-CEBE-4443-A5BE-3776B7593E22}" sibTransId="{C57D6CFC-C743-4D6F-8069-E1E9171763EA}"/>
    <dgm:cxn modelId="{20F51E52-1AF6-4FEC-A563-C181511EC8ED}" type="presOf" srcId="{889E5187-6654-406A-920E-412A8AD87DBA}" destId="{86DEA028-8DE9-4328-AE1F-DAC12AED06F1}" srcOrd="0" destOrd="0" presId="urn:microsoft.com/office/officeart/2005/8/layout/cycle5"/>
    <dgm:cxn modelId="{56529554-4054-4B43-9840-1AD49E1C6466}" type="presOf" srcId="{8B71B3F1-071A-4B42-8BEE-8FD231BC92FB}" destId="{A1DB9369-9B1C-41A2-803E-960C7ACCF569}" srcOrd="0" destOrd="0" presId="urn:microsoft.com/office/officeart/2005/8/layout/cycle5"/>
    <dgm:cxn modelId="{FABDB554-3B9C-441A-8D58-10698C2F1835}" type="presOf" srcId="{5B56AA5B-1E37-46C2-8685-8352FAB77551}" destId="{8D1ED15C-F2B8-48B4-924C-0BE13E4113A8}" srcOrd="0" destOrd="0" presId="urn:microsoft.com/office/officeart/2005/8/layout/cycle5"/>
    <dgm:cxn modelId="{2D9BE7C1-2C49-466A-B973-78203B193EA8}" type="presOf" srcId="{E7F90469-B4AF-407F-91CA-BA29AE89A582}" destId="{A462F164-5D64-4E9F-ADC0-DFA880D72999}" srcOrd="0" destOrd="0" presId="urn:microsoft.com/office/officeart/2005/8/layout/cycle5"/>
    <dgm:cxn modelId="{663798C4-1C08-4CF2-BFBA-5382939AF4B4}" type="presOf" srcId="{AE2634B1-4AAC-4285-9CE0-45AAEC851524}" destId="{281628A4-6A0A-4125-8DE6-41851EAB5648}" srcOrd="0" destOrd="0" presId="urn:microsoft.com/office/officeart/2005/8/layout/cycle5"/>
    <dgm:cxn modelId="{C6B698C9-5664-43EB-8206-F183423BF85A}" srcId="{E7F90469-B4AF-407F-91CA-BA29AE89A582}" destId="{8B71B3F1-071A-4B42-8BEE-8FD231BC92FB}" srcOrd="3" destOrd="0" parTransId="{4284CBF3-FE16-4FDB-A78F-4D63E95D5DFC}" sibTransId="{F044620E-61AE-4D21-B85E-572E76371985}"/>
    <dgm:cxn modelId="{B4EFF4D1-43F2-4735-99AC-9A0A222B93BC}" srcId="{E7F90469-B4AF-407F-91CA-BA29AE89A582}" destId="{5B56AA5B-1E37-46C2-8685-8352FAB77551}" srcOrd="4" destOrd="0" parTransId="{6FCB03BE-2EB6-42F9-9FC8-E4FD5F76750E}" sibTransId="{8531FE8D-8D72-4F70-96F9-BFB907CC2397}"/>
    <dgm:cxn modelId="{81A64CE1-8666-45CA-8A77-22D60D7D0B80}" srcId="{E7F90469-B4AF-407F-91CA-BA29AE89A582}" destId="{AE2634B1-4AAC-4285-9CE0-45AAEC851524}" srcOrd="1" destOrd="0" parTransId="{4B66C6C6-B9F2-463A-B8ED-AF4F68C1CE9E}" sibTransId="{A38B1B28-ECCA-428B-84AF-9C8E680BE1BF}"/>
    <dgm:cxn modelId="{3A45E3F6-A178-44E8-8E78-907465FF524A}" srcId="{E7F90469-B4AF-407F-91CA-BA29AE89A582}" destId="{5FFE4E1E-C3BB-4F1B-828A-8A20804314DE}" srcOrd="0" destOrd="0" parTransId="{E69D38DA-84CA-469E-8614-15D85D7CA280}" sibTransId="{889E5187-6654-406A-920E-412A8AD87DBA}"/>
    <dgm:cxn modelId="{943B8298-9D8D-4CB2-8D97-15648874957E}" type="presParOf" srcId="{A462F164-5D64-4E9F-ADC0-DFA880D72999}" destId="{939F00B7-C5FB-4347-ABEB-AA8DDD7B927E}" srcOrd="0" destOrd="0" presId="urn:microsoft.com/office/officeart/2005/8/layout/cycle5"/>
    <dgm:cxn modelId="{4EC27580-CE8B-4703-A2A2-0A1E894FDA5F}" type="presParOf" srcId="{A462F164-5D64-4E9F-ADC0-DFA880D72999}" destId="{303158C5-7282-47B7-8C08-8C28174FA833}" srcOrd="1" destOrd="0" presId="urn:microsoft.com/office/officeart/2005/8/layout/cycle5"/>
    <dgm:cxn modelId="{1C344350-22A6-4F5F-8BA9-D770BA384CDF}" type="presParOf" srcId="{A462F164-5D64-4E9F-ADC0-DFA880D72999}" destId="{86DEA028-8DE9-4328-AE1F-DAC12AED06F1}" srcOrd="2" destOrd="0" presId="urn:microsoft.com/office/officeart/2005/8/layout/cycle5"/>
    <dgm:cxn modelId="{AB6DA998-061C-4334-988F-43036D2B0F67}" type="presParOf" srcId="{A462F164-5D64-4E9F-ADC0-DFA880D72999}" destId="{281628A4-6A0A-4125-8DE6-41851EAB5648}" srcOrd="3" destOrd="0" presId="urn:microsoft.com/office/officeart/2005/8/layout/cycle5"/>
    <dgm:cxn modelId="{1E5EF97A-F3C2-43B9-8CDB-1AD15FDEF0C8}" type="presParOf" srcId="{A462F164-5D64-4E9F-ADC0-DFA880D72999}" destId="{2E9E4809-94C6-4586-896A-45BFFC3C0B36}" srcOrd="4" destOrd="0" presId="urn:microsoft.com/office/officeart/2005/8/layout/cycle5"/>
    <dgm:cxn modelId="{A05DD400-851C-4879-AB12-CA54B318824B}" type="presParOf" srcId="{A462F164-5D64-4E9F-ADC0-DFA880D72999}" destId="{E2102F72-1087-4692-A04B-F5A59B04254A}" srcOrd="5" destOrd="0" presId="urn:microsoft.com/office/officeart/2005/8/layout/cycle5"/>
    <dgm:cxn modelId="{A8AE2C40-D919-4F00-9CCD-D7131C15E704}" type="presParOf" srcId="{A462F164-5D64-4E9F-ADC0-DFA880D72999}" destId="{6F008499-D3B1-46AB-A21D-C3489A7FD80E}" srcOrd="6" destOrd="0" presId="urn:microsoft.com/office/officeart/2005/8/layout/cycle5"/>
    <dgm:cxn modelId="{8E47F74B-6BC3-4120-97D3-4582107DCCAA}" type="presParOf" srcId="{A462F164-5D64-4E9F-ADC0-DFA880D72999}" destId="{E93945C9-E256-45EC-8C33-B012B17F91DB}" srcOrd="7" destOrd="0" presId="urn:microsoft.com/office/officeart/2005/8/layout/cycle5"/>
    <dgm:cxn modelId="{54D9D644-D5A3-401A-8A89-853DB0D9DEE6}" type="presParOf" srcId="{A462F164-5D64-4E9F-ADC0-DFA880D72999}" destId="{28F46E6C-FA28-497C-87F8-FC229E9E9648}" srcOrd="8" destOrd="0" presId="urn:microsoft.com/office/officeart/2005/8/layout/cycle5"/>
    <dgm:cxn modelId="{30142034-0B96-4ED5-A155-3034ACE3DB92}" type="presParOf" srcId="{A462F164-5D64-4E9F-ADC0-DFA880D72999}" destId="{A1DB9369-9B1C-41A2-803E-960C7ACCF569}" srcOrd="9" destOrd="0" presId="urn:microsoft.com/office/officeart/2005/8/layout/cycle5"/>
    <dgm:cxn modelId="{8386F6B4-533A-4D0C-B169-C7CE1EAD3D25}" type="presParOf" srcId="{A462F164-5D64-4E9F-ADC0-DFA880D72999}" destId="{A00D0B5E-439B-43A0-AA67-B074AA72A296}" srcOrd="10" destOrd="0" presId="urn:microsoft.com/office/officeart/2005/8/layout/cycle5"/>
    <dgm:cxn modelId="{54C686C9-05D2-4448-86AF-D762B850C49A}" type="presParOf" srcId="{A462F164-5D64-4E9F-ADC0-DFA880D72999}" destId="{34F5FAA0-3988-4163-B7E0-ECFF18CE741F}" srcOrd="11" destOrd="0" presId="urn:microsoft.com/office/officeart/2005/8/layout/cycle5"/>
    <dgm:cxn modelId="{DD02C275-C66A-4739-A70D-4EFB78D5B556}" type="presParOf" srcId="{A462F164-5D64-4E9F-ADC0-DFA880D72999}" destId="{8D1ED15C-F2B8-48B4-924C-0BE13E4113A8}" srcOrd="12" destOrd="0" presId="urn:microsoft.com/office/officeart/2005/8/layout/cycle5"/>
    <dgm:cxn modelId="{FDCC943B-D54D-4A7E-A13C-4C0D12DBBF41}" type="presParOf" srcId="{A462F164-5D64-4E9F-ADC0-DFA880D72999}" destId="{CB1E9AFD-08D1-4B5B-A865-3F97BBD07544}" srcOrd="13" destOrd="0" presId="urn:microsoft.com/office/officeart/2005/8/layout/cycle5"/>
    <dgm:cxn modelId="{AF1F23D3-4BE8-4D07-BC0C-43FB2B4EE839}" type="presParOf" srcId="{A462F164-5D64-4E9F-ADC0-DFA880D72999}" destId="{9D2AD5E8-2219-44FA-B345-C442B6B6D3F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F00B7-C5FB-4347-ABEB-AA8DDD7B927E}">
      <dsp:nvSpPr>
        <dsp:cNvPr id="0" name=""/>
        <dsp:cNvSpPr/>
      </dsp:nvSpPr>
      <dsp:spPr>
        <a:xfrm>
          <a:off x="2845596" y="1805"/>
          <a:ext cx="2071716" cy="9630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dirty="0"/>
            <a:t>مدرسة  المدخل/ التقليدي </a:t>
          </a:r>
          <a:endParaRPr lang="en-US" sz="2200" kern="1200" dirty="0"/>
        </a:p>
      </dsp:txBody>
      <dsp:txXfrm>
        <a:off x="2892607" y="48816"/>
        <a:ext cx="1977694" cy="869002"/>
      </dsp:txXfrm>
    </dsp:sp>
    <dsp:sp modelId="{86DEA028-8DE9-4328-AE1F-DAC12AED06F1}">
      <dsp:nvSpPr>
        <dsp:cNvPr id="0" name=""/>
        <dsp:cNvSpPr/>
      </dsp:nvSpPr>
      <dsp:spPr>
        <a:xfrm>
          <a:off x="1958808" y="483317"/>
          <a:ext cx="3845292" cy="3845292"/>
        </a:xfrm>
        <a:custGeom>
          <a:avLst/>
          <a:gdLst/>
          <a:ahLst/>
          <a:cxnLst/>
          <a:rect l="0" t="0" r="0" b="0"/>
          <a:pathLst>
            <a:path>
              <a:moveTo>
                <a:pt x="3086244" y="392088"/>
              </a:moveTo>
              <a:arcTo wR="1922646" hR="1922646" stAng="18434624" swAng="845632"/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628A4-6A0A-4125-8DE6-41851EAB5648}">
      <dsp:nvSpPr>
        <dsp:cNvPr id="0" name=""/>
        <dsp:cNvSpPr/>
      </dsp:nvSpPr>
      <dsp:spPr>
        <a:xfrm>
          <a:off x="4489826" y="1330321"/>
          <a:ext cx="2440347" cy="96302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dirty="0"/>
            <a:t>مدرسة المدخل / السلوكي </a:t>
          </a:r>
          <a:endParaRPr lang="en-US" sz="2200" kern="1200" dirty="0"/>
        </a:p>
      </dsp:txBody>
      <dsp:txXfrm>
        <a:off x="4536837" y="1377332"/>
        <a:ext cx="2346325" cy="869002"/>
      </dsp:txXfrm>
    </dsp:sp>
    <dsp:sp modelId="{E2102F72-1087-4692-A04B-F5A59B04254A}">
      <dsp:nvSpPr>
        <dsp:cNvPr id="0" name=""/>
        <dsp:cNvSpPr/>
      </dsp:nvSpPr>
      <dsp:spPr>
        <a:xfrm>
          <a:off x="2003955" y="799595"/>
          <a:ext cx="3845292" cy="3845292"/>
        </a:xfrm>
        <a:custGeom>
          <a:avLst/>
          <a:gdLst/>
          <a:ahLst/>
          <a:cxnLst/>
          <a:rect l="0" t="0" r="0" b="0"/>
          <a:pathLst>
            <a:path>
              <a:moveTo>
                <a:pt x="3835249" y="1726391"/>
              </a:moveTo>
              <a:arcTo wR="1922646" hR="1922646" stAng="21248479" swAng="1300170"/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008499-D3B1-46AB-A21D-C3489A7FD80E}">
      <dsp:nvSpPr>
        <dsp:cNvPr id="0" name=""/>
        <dsp:cNvSpPr/>
      </dsp:nvSpPr>
      <dsp:spPr>
        <a:xfrm>
          <a:off x="4113853" y="3468594"/>
          <a:ext cx="2396225" cy="96302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dirty="0"/>
            <a:t>مدخل / صنع القرارات والمعلومات</a:t>
          </a:r>
          <a:endParaRPr lang="en-US" sz="2200" kern="1200" dirty="0"/>
        </a:p>
      </dsp:txBody>
      <dsp:txXfrm>
        <a:off x="4160864" y="3515605"/>
        <a:ext cx="2302203" cy="869002"/>
      </dsp:txXfrm>
    </dsp:sp>
    <dsp:sp modelId="{28F46E6C-FA28-497C-87F8-FC229E9E9648}">
      <dsp:nvSpPr>
        <dsp:cNvPr id="0" name=""/>
        <dsp:cNvSpPr/>
      </dsp:nvSpPr>
      <dsp:spPr>
        <a:xfrm>
          <a:off x="1645699" y="802303"/>
          <a:ext cx="3845292" cy="3845292"/>
        </a:xfrm>
        <a:custGeom>
          <a:avLst/>
          <a:gdLst/>
          <a:ahLst/>
          <a:cxnLst/>
          <a:rect l="0" t="0" r="0" b="0"/>
          <a:pathLst>
            <a:path>
              <a:moveTo>
                <a:pt x="2489028" y="3759975"/>
              </a:moveTo>
              <a:arcTo wR="1922646" hR="1922646" stAng="4372042" swAng="1965759"/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B9369-9B1C-41A2-803E-960C7ACCF569}">
      <dsp:nvSpPr>
        <dsp:cNvPr id="0" name=""/>
        <dsp:cNvSpPr/>
      </dsp:nvSpPr>
      <dsp:spPr>
        <a:xfrm>
          <a:off x="886686" y="3491223"/>
          <a:ext cx="2484661" cy="96302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dirty="0"/>
            <a:t>مدخل / إدارة النظم</a:t>
          </a:r>
          <a:endParaRPr lang="en-US" sz="2200" kern="1200" dirty="0"/>
        </a:p>
      </dsp:txBody>
      <dsp:txXfrm>
        <a:off x="933697" y="3538234"/>
        <a:ext cx="2390639" cy="869002"/>
      </dsp:txXfrm>
    </dsp:sp>
    <dsp:sp modelId="{34F5FAA0-3988-4163-B7E0-ECFF18CE741F}">
      <dsp:nvSpPr>
        <dsp:cNvPr id="0" name=""/>
        <dsp:cNvSpPr/>
      </dsp:nvSpPr>
      <dsp:spPr>
        <a:xfrm>
          <a:off x="1764388" y="1219934"/>
          <a:ext cx="3845292" cy="3845292"/>
        </a:xfrm>
        <a:custGeom>
          <a:avLst/>
          <a:gdLst/>
          <a:ahLst/>
          <a:cxnLst/>
          <a:rect l="0" t="0" r="0" b="0"/>
          <a:pathLst>
            <a:path>
              <a:moveTo>
                <a:pt x="3073" y="2031309"/>
              </a:moveTo>
              <a:arcTo wR="1922646" hR="1922646" stAng="10605603" swAng="1334692"/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ED15C-F2B8-48B4-924C-0BE13E4113A8}">
      <dsp:nvSpPr>
        <dsp:cNvPr id="0" name=""/>
        <dsp:cNvSpPr/>
      </dsp:nvSpPr>
      <dsp:spPr>
        <a:xfrm>
          <a:off x="1044245" y="1330321"/>
          <a:ext cx="2017327" cy="96302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dirty="0"/>
            <a:t>مدخل الإدارة الشرطية – </a:t>
          </a:r>
          <a:r>
            <a:rPr lang="ar-SA" sz="2200" kern="1200" dirty="0" err="1"/>
            <a:t>الموقفية</a:t>
          </a:r>
          <a:endParaRPr lang="en-US" sz="2200" kern="1200" dirty="0"/>
        </a:p>
      </dsp:txBody>
      <dsp:txXfrm>
        <a:off x="1091256" y="1377332"/>
        <a:ext cx="1923305" cy="869002"/>
      </dsp:txXfrm>
    </dsp:sp>
    <dsp:sp modelId="{9D2AD5E8-2219-44FA-B345-C442B6B6D3F0}">
      <dsp:nvSpPr>
        <dsp:cNvPr id="0" name=""/>
        <dsp:cNvSpPr/>
      </dsp:nvSpPr>
      <dsp:spPr>
        <a:xfrm>
          <a:off x="1958808" y="483317"/>
          <a:ext cx="3845292" cy="3845292"/>
        </a:xfrm>
        <a:custGeom>
          <a:avLst/>
          <a:gdLst/>
          <a:ahLst/>
          <a:cxnLst/>
          <a:rect l="0" t="0" r="0" b="0"/>
          <a:pathLst>
            <a:path>
              <a:moveTo>
                <a:pt x="421366" y="721510"/>
              </a:moveTo>
              <a:arcTo wR="1922646" hR="1922646" stAng="13119744" swAng="845632"/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853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7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8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01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70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9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8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1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4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5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09ACBF1-C9C6-445E-8B8A-F5D978FF15F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B580756-1FE7-423E-A8CC-A66A8889464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74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7DA700-F9A0-3CDF-232E-89CF00BFF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2669363"/>
            <a:ext cx="10058400" cy="1018386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/>
              <a:t>دبلوم الموارد البشرية </a:t>
            </a:r>
            <a:endParaRPr lang="en-US" b="1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1F92FD3-720D-CF9C-2846-FAB2971B3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82" y="-529020"/>
            <a:ext cx="2708695" cy="270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24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D017BA-B11B-32D2-22DE-17B0D1D8A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01543"/>
            <a:ext cx="10058400" cy="1450757"/>
          </a:xfrm>
        </p:spPr>
        <p:txBody>
          <a:bodyPr/>
          <a:lstStyle/>
          <a:p>
            <a:pPr algn="ctr"/>
            <a:r>
              <a:rPr lang="ar-SA" b="1" dirty="0"/>
              <a:t>مقرر مبادئ إدارة الاعمال </a:t>
            </a:r>
            <a:endParaRPr lang="en-US" b="1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D24F8F-FBAB-3740-78D8-D0FF8C2D6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82" y="-529020"/>
            <a:ext cx="2708695" cy="2708695"/>
          </a:xfrm>
          <a:prstGeom prst="rect">
            <a:avLst/>
          </a:prstGeom>
        </p:spPr>
      </p:pic>
      <p:pic>
        <p:nvPicPr>
          <p:cNvPr id="1026" name="Picture 2" descr="مقرر&quot;مبادئ إدارة الاعمال&quot; - YouTube">
            <a:extLst>
              <a:ext uri="{FF2B5EF4-FFF2-40B4-BE49-F238E27FC236}">
                <a16:creationId xmlns:a16="http://schemas.microsoft.com/office/drawing/2014/main" id="{BDCB0A05-480B-030A-C4F5-B14AC6CB9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925" y="1994712"/>
            <a:ext cx="653415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41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1B5E1-672D-8E75-550D-C45B54E5E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F87CAE-CA7C-EDD7-EC28-6939071D5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01543"/>
            <a:ext cx="10058400" cy="1450757"/>
          </a:xfrm>
        </p:spPr>
        <p:txBody>
          <a:bodyPr/>
          <a:lstStyle/>
          <a:p>
            <a:pPr algn="ctr"/>
            <a:r>
              <a:rPr lang="ar-SA" b="1" dirty="0"/>
              <a:t>تعريف بالمقرر</a:t>
            </a:r>
            <a:endParaRPr lang="en-US" b="1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55AE993-B5DA-55C2-48FD-2B199B5BA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82" y="-529020"/>
            <a:ext cx="2708695" cy="2708695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DFA98B9A-F3FF-C773-60DC-490599F74F8F}"/>
              </a:ext>
            </a:extLst>
          </p:cNvPr>
          <p:cNvSpPr txBox="1"/>
          <p:nvPr/>
        </p:nvSpPr>
        <p:spPr>
          <a:xfrm>
            <a:off x="1343246" y="2217740"/>
            <a:ext cx="91227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800" b="0" i="0" dirty="0">
                <a:solidFill>
                  <a:srgbClr val="040C28"/>
                </a:solidFill>
                <a:effectLst/>
                <a:latin typeface="Arial" panose="020B0604020202020204" pitchFamily="34" charset="0"/>
              </a:rPr>
              <a:t>يهدف هذا المقرر إلى تعريف الطلاب بأهم الوظائف الادارية مثل القيادة، التخطيط، صنع القرار، التنظيم، الاشراف، واهمية الادارة في تطوير عمل الشركات وتأثيرها على المدراء والافراد</a:t>
            </a:r>
            <a:r>
              <a:rPr lang="ar-SA" sz="28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528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26955-FE0A-7E1B-10C2-B7043AB31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D2453D-E426-B9FF-A111-D2DD55C6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595423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/>
              <a:t>الوحدة الأولى </a:t>
            </a:r>
            <a:br>
              <a:rPr lang="ar-SA" b="1" dirty="0"/>
            </a:br>
            <a:r>
              <a:rPr lang="ar-SA" sz="3600" dirty="0"/>
              <a:t>الإدارة وماهيتها</a:t>
            </a:r>
            <a:br>
              <a:rPr lang="ar-SA" sz="4800" dirty="0"/>
            </a:br>
            <a:endParaRPr lang="en-US" b="1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29DC4C8-F216-ADF3-95AD-7B8F67305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82" y="-529020"/>
            <a:ext cx="2708695" cy="2708695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4C055ED9-2127-C928-C02C-3C4693EBA680}"/>
              </a:ext>
            </a:extLst>
          </p:cNvPr>
          <p:cNvSpPr txBox="1"/>
          <p:nvPr/>
        </p:nvSpPr>
        <p:spPr>
          <a:xfrm>
            <a:off x="2268279" y="2216516"/>
            <a:ext cx="83217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0" i="0" u="none" strike="noStrike" baseline="0" dirty="0">
                <a:latin typeface="ArialMT"/>
              </a:rPr>
              <a:t>تهدف هذه الوحدة إلى التعرف على مفهوم الإدارة ومراحل تطور الفكر الإداري لها.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551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C15520-12C8-25F7-3E8D-DB658630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768" y="499731"/>
            <a:ext cx="10058400" cy="1035611"/>
          </a:xfrm>
        </p:spPr>
        <p:txBody>
          <a:bodyPr/>
          <a:lstStyle/>
          <a:p>
            <a:pPr algn="ctr"/>
            <a:r>
              <a:rPr lang="ar-SA" dirty="0"/>
              <a:t>تعريف الادارة</a:t>
            </a:r>
            <a:endParaRPr lang="en-US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41DCB7E-2D8A-B841-0660-E63A6563350C}"/>
              </a:ext>
            </a:extLst>
          </p:cNvPr>
          <p:cNvSpPr txBox="1"/>
          <p:nvPr/>
        </p:nvSpPr>
        <p:spPr>
          <a:xfrm>
            <a:off x="691117" y="2274838"/>
            <a:ext cx="104624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400" b="0" i="0" u="none" strike="noStrike" baseline="0" dirty="0">
                <a:latin typeface="ArialMT"/>
              </a:rPr>
              <a:t>رغم الأهمية الكبيرة والمعروفة لدور الإدارة، إلا أنه لا يوجد اتفاق صريح وأكيد بين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الباحثين والخبراء الإداريين على تعريف موحد أو شامل للإدارة، فإن تعريفات الإدارة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تباينت واختلفت بسبب اختلاف الآراء والخبرات.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تعرف موسوعة العلوم الاجتماعية الإدارة بأنها (العملية التي يمكن بواسطتها تنفيذ غرض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شرا معين </a:t>
            </a:r>
            <a:r>
              <a:rPr lang="ar-SA" sz="2400" b="0" i="0" u="none" strike="noStrike" baseline="0" dirty="0" err="1">
                <a:latin typeface="ArialMT"/>
              </a:rPr>
              <a:t>والإف</a:t>
            </a:r>
            <a:r>
              <a:rPr lang="ar-SA" sz="2400" b="0" i="0" u="none" strike="noStrike" baseline="0" dirty="0">
                <a:latin typeface="ArialMT"/>
              </a:rPr>
              <a:t> عليه).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463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3EA1B-1C1E-E974-3FEB-39EED23AD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A34D5D-D48B-033C-B3AE-6A47B270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768" y="499731"/>
            <a:ext cx="10058400" cy="1035611"/>
          </a:xfrm>
        </p:spPr>
        <p:txBody>
          <a:bodyPr>
            <a:normAutofit/>
          </a:bodyPr>
          <a:lstStyle/>
          <a:p>
            <a:pPr algn="ctr"/>
            <a:r>
              <a:rPr lang="ar-SA" b="0" i="0" u="none" strike="noStrike" baseline="0" dirty="0">
                <a:latin typeface="ArialMT"/>
              </a:rPr>
              <a:t>هل الإدارة علم أم فن؟</a:t>
            </a:r>
            <a:endParaRPr lang="en-US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DD36138-473F-E9B3-10FE-492002B12DA5}"/>
              </a:ext>
            </a:extLst>
          </p:cNvPr>
          <p:cNvSpPr txBox="1"/>
          <p:nvPr/>
        </p:nvSpPr>
        <p:spPr>
          <a:xfrm>
            <a:off x="1256768" y="2371083"/>
            <a:ext cx="96628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400" b="0" i="0" u="none" strike="noStrike" baseline="0" dirty="0">
                <a:latin typeface="ArialMT"/>
              </a:rPr>
              <a:t>الإدارة علم لأننا ندرس في الجامعات نظريات ومبادئ وأفكار إدارية وهي فن لأنه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لابد للمدير أن يمتلك القدرة الشخصية على تطبيق الأفكار والنظريات والمبادئ الإدارية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بطريقة ذكية ولبقة تعكس الخبرة والتجربة والممارسة، وبذلك يمكن القول إن الإدارة هي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علم وفن في نفس الوقت.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880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BBA0F-79BF-5BD1-414C-F043ADDC9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136" y="435936"/>
            <a:ext cx="10058400" cy="791062"/>
          </a:xfrm>
        </p:spPr>
        <p:txBody>
          <a:bodyPr>
            <a:normAutofit/>
          </a:bodyPr>
          <a:lstStyle/>
          <a:p>
            <a:pPr algn="ctr"/>
            <a:r>
              <a:rPr lang="ar-SA" b="0" i="0" u="none" strike="noStrike" baseline="0" dirty="0">
                <a:latin typeface="ArialMT"/>
              </a:rPr>
              <a:t>أهمية الإدارة</a:t>
            </a:r>
            <a:endParaRPr lang="en-US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6D2E99-354E-B8EB-CC43-CACB12CC8199}"/>
              </a:ext>
            </a:extLst>
          </p:cNvPr>
          <p:cNvSpPr txBox="1"/>
          <p:nvPr/>
        </p:nvSpPr>
        <p:spPr>
          <a:xfrm>
            <a:off x="2453463" y="2126810"/>
            <a:ext cx="8689458" cy="3602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400" b="0" i="0" u="none" strike="noStrike" baseline="0" dirty="0">
                <a:latin typeface="ArialMT"/>
              </a:rPr>
              <a:t>أهمية الادارة من أكثر الأدوار ديناميكية في أية منظمة ناجحة، فأن جميع المؤسسات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بحاجة إلى مديرين وقادة مسؤولين عن التوجيه وإدارة الأنشطة في المؤسسة من أجل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ضمان النجاح للمؤسسة</a:t>
            </a:r>
          </a:p>
          <a:p>
            <a:pPr algn="r"/>
            <a:endParaRPr lang="ar-SA" sz="2400" dirty="0">
              <a:latin typeface="ArialMT"/>
            </a:endParaRP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1800" b="0" i="0" u="none" strike="noStrike" baseline="0" dirty="0">
                <a:latin typeface="ArialMT"/>
              </a:rPr>
              <a:t>المساعدة على تحقيق أهداف المؤسسة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1800" b="0" i="0" u="none" strike="noStrike" baseline="0" dirty="0">
                <a:latin typeface="ArialMT"/>
              </a:rPr>
              <a:t>استغلال الموارد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1800" b="0" i="0" u="none" strike="noStrike" baseline="0" dirty="0">
                <a:latin typeface="ArialMT"/>
              </a:rPr>
              <a:t>تقليل التكاليف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1800" b="0" i="0" u="none" strike="noStrike" baseline="0" dirty="0">
                <a:latin typeface="ArialMT"/>
              </a:rPr>
              <a:t>تأسيس مؤسسة ناجحة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1800" b="0" i="0" u="none" strike="noStrike" baseline="0" dirty="0">
                <a:latin typeface="ArialMT"/>
              </a:rPr>
              <a:t>تحقيق التوازن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9598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4A3815-E52E-D299-C743-1CABFAA20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830" y="499730"/>
            <a:ext cx="10058400" cy="897388"/>
          </a:xfrm>
        </p:spPr>
        <p:txBody>
          <a:bodyPr>
            <a:noAutofit/>
          </a:bodyPr>
          <a:lstStyle/>
          <a:p>
            <a:pPr algn="ctr"/>
            <a:r>
              <a:rPr lang="ar-SA" b="0" i="0" u="none" strike="noStrike" baseline="0" dirty="0">
                <a:latin typeface="ArialMT"/>
              </a:rPr>
              <a:t>مدارس نظريات الفكر الإداري</a:t>
            </a:r>
            <a:endParaRPr lang="en-US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6156E54-3A5D-03A8-AFEC-5904EE52CAE4}"/>
              </a:ext>
            </a:extLst>
          </p:cNvPr>
          <p:cNvSpPr txBox="1"/>
          <p:nvPr/>
        </p:nvSpPr>
        <p:spPr>
          <a:xfrm>
            <a:off x="1341830" y="2274838"/>
            <a:ext cx="98223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400" b="0" i="0" u="none" strike="noStrike" baseline="0" dirty="0">
                <a:latin typeface="ArialMT"/>
              </a:rPr>
              <a:t>تطور الإدارة الى علم وحقل من حقول العلم والمعرفة له نظريات ومبادئ و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أسس، يعتبر حديث النشأة بالنسبة للعلوم الأخرى، وترجع بداياته الى أوائل القرن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العشرين، لقد نتج عن رن الثامن عشر انتشار المصانع والثروة الصناعية في الق توسعها، و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ظهرت العديد من المشاكل الإدارية والتنظيمية والعمالية وهكذا تزايدت الحاج</a:t>
            </a:r>
            <a:r>
              <a:rPr lang="ar-SA" sz="2400" dirty="0">
                <a:latin typeface="ArialMT"/>
              </a:rPr>
              <a:t>ة</a:t>
            </a:r>
            <a:r>
              <a:rPr lang="ar-SA" sz="2400" b="0" i="0" u="none" strike="noStrike" baseline="0" dirty="0">
                <a:latin typeface="ArialMT"/>
              </a:rPr>
              <a:t> و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الضرورة الى أساليب وطرق أكثر كفاءة وفاعلية لتوظيف الجهود البشرية واستخدام</a:t>
            </a:r>
          </a:p>
          <a:p>
            <a:pPr algn="r"/>
            <a:r>
              <a:rPr lang="ar-SA" sz="2400" b="0" i="0" u="none" strike="noStrike" baseline="0" dirty="0">
                <a:latin typeface="ArialMT"/>
              </a:rPr>
              <a:t>الموارد المالية المتاحة لتلك المنظمات لتحقيق أهدافها وضمان استمراريتها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7191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0F74F-8382-FE22-68B2-408E91A1B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033" y="318977"/>
            <a:ext cx="10058400" cy="939918"/>
          </a:xfrm>
        </p:spPr>
        <p:txBody>
          <a:bodyPr>
            <a:normAutofit/>
          </a:bodyPr>
          <a:lstStyle/>
          <a:p>
            <a:pPr algn="ctr"/>
            <a:r>
              <a:rPr lang="ar-SA" b="0" i="0" u="none" strike="noStrike" baseline="0" dirty="0">
                <a:latin typeface="ArialMT"/>
              </a:rPr>
              <a:t>تصنيف مدارس الإدارة:</a:t>
            </a:r>
            <a:endParaRPr lang="en-US" dirty="0"/>
          </a:p>
        </p:txBody>
      </p:sp>
      <p:graphicFrame>
        <p:nvGraphicFramePr>
          <p:cNvPr id="3" name="رسم تخطيطي 2">
            <a:extLst>
              <a:ext uri="{FF2B5EF4-FFF2-40B4-BE49-F238E27FC236}">
                <a16:creationId xmlns:a16="http://schemas.microsoft.com/office/drawing/2014/main" id="{751A268D-AC93-0D19-DB93-2899E4F3A8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4480163"/>
              </p:ext>
            </p:extLst>
          </p:nvPr>
        </p:nvGraphicFramePr>
        <p:xfrm>
          <a:off x="2211572" y="1796902"/>
          <a:ext cx="7974419" cy="4508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5047782"/>
      </p:ext>
    </p:extLst>
  </p:cSld>
  <p:clrMapOvr>
    <a:masterClrMapping/>
  </p:clrMapOvr>
</p:sld>
</file>

<file path=ppt/theme/theme1.xml><?xml version="1.0" encoding="utf-8"?>
<a:theme xmlns:a="http://schemas.openxmlformats.org/drawingml/2006/main" name="أثر رجعي">
  <a:themeElements>
    <a:clrScheme name="أثر رجعي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أثر رجعي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ثر رجعي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1968</TotalTime>
  <Words>318</Words>
  <Application>Microsoft Office PowerPoint</Application>
  <PresentationFormat>شاشة عريضة</PresentationFormat>
  <Paragraphs>40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5" baseType="lpstr">
      <vt:lpstr>Arial</vt:lpstr>
      <vt:lpstr>ArialMT</vt:lpstr>
      <vt:lpstr>Calibri</vt:lpstr>
      <vt:lpstr>Calibri Light</vt:lpstr>
      <vt:lpstr>Wingdings</vt:lpstr>
      <vt:lpstr>أثر رجعي</vt:lpstr>
      <vt:lpstr>دبلوم الموارد البشرية </vt:lpstr>
      <vt:lpstr>مقرر مبادئ إدارة الاعمال </vt:lpstr>
      <vt:lpstr>تعريف بالمقرر</vt:lpstr>
      <vt:lpstr>الوحدة الأولى  الإدارة وماهيتها </vt:lpstr>
      <vt:lpstr>تعريف الادارة</vt:lpstr>
      <vt:lpstr>هل الإدارة علم أم فن؟</vt:lpstr>
      <vt:lpstr>أهمية الإدارة</vt:lpstr>
      <vt:lpstr>مدارس نظريات الفكر الإداري</vt:lpstr>
      <vt:lpstr>تصنيف مدارس الإدارة: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2025-05-06T12:09:23Z</dcterms:created>
  <dcterms:modified xsi:type="dcterms:W3CDTF">2025-05-07T20:57:37Z</dcterms:modified>
</cp:coreProperties>
</file>